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59" r:id="rId5"/>
    <p:sldId id="260" r:id="rId6"/>
    <p:sldId id="261" r:id="rId7"/>
    <p:sldId id="265" r:id="rId8"/>
    <p:sldId id="267" r:id="rId9"/>
    <p:sldId id="276" r:id="rId10"/>
    <p:sldId id="279" r:id="rId11"/>
    <p:sldId id="277" r:id="rId12"/>
    <p:sldId id="278" r:id="rId13"/>
    <p:sldId id="272" r:id="rId14"/>
    <p:sldId id="269" r:id="rId15"/>
    <p:sldId id="270" r:id="rId16"/>
    <p:sldId id="271" r:id="rId17"/>
    <p:sldId id="280" r:id="rId18"/>
    <p:sldId id="281" r:id="rId19"/>
    <p:sldId id="282" r:id="rId20"/>
    <p:sldId id="283"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D2ACD-7885-4C24-A5C5-94985E4F5BB1}" type="datetimeFigureOut">
              <a:rPr lang="zh-TW" altLang="en-US" smtClean="0"/>
              <a:pPr/>
              <a:t>2012/3/8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21527-C875-409C-A53B-1571F1AA8795}" type="slidenum">
              <a:rPr lang="zh-TW" altLang="en-US" smtClean="0"/>
              <a:pPr/>
              <a:t>‹#›</a:t>
            </a:fld>
            <a:endParaRPr lang="zh-TW" altLang="en-US"/>
          </a:p>
        </p:txBody>
      </p:sp>
    </p:spTree>
    <p:extLst>
      <p:ext uri="{BB962C8B-B14F-4D97-AF65-F5344CB8AC3E}">
        <p14:creationId xmlns:p14="http://schemas.microsoft.com/office/powerpoint/2010/main" val="295275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F121527-C875-409C-A53B-1571F1AA8795}" type="slidenum">
              <a:rPr lang="zh-TW" altLang="en-US" smtClean="0"/>
              <a:pPr/>
              <a:t>14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9D1B6A-34B5-4F79-94D0-A1B2AE6D6282}" type="datetimeFigureOut">
              <a:rPr lang="zh-TW" altLang="en-US" smtClean="0"/>
              <a:pPr/>
              <a:t>2012/3/8</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C91E0B49-8F37-48D7-8018-A4A3302C6740}"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91E0B49-8F37-48D7-8018-A4A3302C674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1D9D1B6A-34B5-4F79-94D0-A1B2AE6D6282}" type="datetimeFigureOut">
              <a:rPr lang="zh-TW" altLang="en-US" smtClean="0"/>
              <a:pPr/>
              <a:t>2012/3/8</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C91E0B49-8F37-48D7-8018-A4A3302C6740}"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C91E0B49-8F37-48D7-8018-A4A3302C6740}"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91E0B49-8F37-48D7-8018-A4A3302C6740}"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1D9D1B6A-34B5-4F79-94D0-A1B2AE6D6282}" type="datetimeFigureOut">
              <a:rPr lang="zh-TW" altLang="en-US" smtClean="0"/>
              <a:pPr/>
              <a:t>2012/3/8</a:t>
            </a:fld>
            <a:endParaRPr lang="zh-TW" altLang="en-US"/>
          </a:p>
        </p:txBody>
      </p:sp>
      <p:sp>
        <p:nvSpPr>
          <p:cNvPr id="10" name="投影片編號版面配置區 9"/>
          <p:cNvSpPr>
            <a:spLocks noGrp="1"/>
          </p:cNvSpPr>
          <p:nvPr>
            <p:ph type="sldNum" sz="quarter" idx="16"/>
          </p:nvPr>
        </p:nvSpPr>
        <p:spPr/>
        <p:txBody>
          <a:bodyPr rtlCol="0"/>
          <a:lstStyle/>
          <a:p>
            <a:fld id="{C91E0B49-8F37-48D7-8018-A4A3302C6740}"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1D9D1B6A-34B5-4F79-94D0-A1B2AE6D6282}" type="datetimeFigureOut">
              <a:rPr lang="zh-TW" altLang="en-US" smtClean="0"/>
              <a:pPr/>
              <a:t>2012/3/8</a:t>
            </a:fld>
            <a:endParaRPr lang="zh-TW" altLang="en-US"/>
          </a:p>
        </p:txBody>
      </p:sp>
      <p:sp>
        <p:nvSpPr>
          <p:cNvPr id="12" name="投影片編號版面配置區 11"/>
          <p:cNvSpPr>
            <a:spLocks noGrp="1"/>
          </p:cNvSpPr>
          <p:nvPr>
            <p:ph type="sldNum" sz="quarter" idx="16"/>
          </p:nvPr>
        </p:nvSpPr>
        <p:spPr/>
        <p:txBody>
          <a:bodyPr rtlCol="0"/>
          <a:lstStyle/>
          <a:p>
            <a:fld id="{C91E0B49-8F37-48D7-8018-A4A3302C6740}"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C91E0B49-8F37-48D7-8018-A4A3302C674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C91E0B49-8F37-48D7-8018-A4A3302C6740}"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D9D1B6A-34B5-4F79-94D0-A1B2AE6D6282}" type="datetimeFigureOut">
              <a:rPr lang="zh-TW" altLang="en-US" smtClean="0"/>
              <a:pPr/>
              <a:t>2012/3/8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C91E0B49-8F37-48D7-8018-A4A3302C6740}"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1D9D1B6A-34B5-4F79-94D0-A1B2AE6D6282}" type="datetimeFigureOut">
              <a:rPr lang="zh-TW" altLang="en-US" smtClean="0"/>
              <a:pPr/>
              <a:t>2012/3/8</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C91E0B49-8F37-48D7-8018-A4A3302C6740}"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9D1B6A-34B5-4F79-94D0-A1B2AE6D6282}" type="datetimeFigureOut">
              <a:rPr lang="zh-TW" altLang="en-US" smtClean="0"/>
              <a:pPr/>
              <a:t>2012/3/8</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91E0B49-8F37-48D7-8018-A4A3302C674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gif"/><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gif"/><Relationship Id="rId9" Type="http://schemas.openxmlformats.org/officeDocument/2006/relationships/image" Target="../media/image42.jpeg"/><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187624" y="1"/>
            <a:ext cx="6696744" cy="1124743"/>
          </a:xfrm>
        </p:spPr>
        <p:txBody>
          <a:bodyPr/>
          <a:lstStyle/>
          <a:p>
            <a:r>
              <a:rPr lang="en-US" altLang="zh-TW" dirty="0" smtClean="0">
                <a:solidFill>
                  <a:schemeClr val="accent3">
                    <a:lumMod val="75000"/>
                  </a:schemeClr>
                </a:solidFill>
              </a:rPr>
              <a:t>Why Europe?</a:t>
            </a:r>
            <a:endParaRPr lang="zh-TW" altLang="en-US" dirty="0">
              <a:solidFill>
                <a:schemeClr val="accent3">
                  <a:lumMod val="75000"/>
                </a:schemeClr>
              </a:solidFill>
            </a:endParaRPr>
          </a:p>
        </p:txBody>
      </p:sp>
      <p:sp>
        <p:nvSpPr>
          <p:cNvPr id="6" name="副標題 5"/>
          <p:cNvSpPr>
            <a:spLocks noGrp="1"/>
          </p:cNvSpPr>
          <p:nvPr>
            <p:ph type="subTitle" idx="1"/>
          </p:nvPr>
        </p:nvSpPr>
        <p:spPr>
          <a:xfrm rot="21600000">
            <a:off x="683568" y="764704"/>
            <a:ext cx="7776864" cy="5760640"/>
          </a:xfrm>
        </p:spPr>
        <p:txBody>
          <a:bodyPr>
            <a:normAutofit/>
          </a:bodyPr>
          <a:lstStyle/>
          <a:p>
            <a:r>
              <a:rPr lang="en-US" altLang="zh-TW" dirty="0" smtClean="0">
                <a:solidFill>
                  <a:schemeClr val="accent2"/>
                </a:solidFill>
              </a:rPr>
              <a:t>Introduction</a:t>
            </a:r>
          </a:p>
          <a:p>
            <a:r>
              <a:rPr lang="en-US" altLang="zh-TW" dirty="0" smtClean="0">
                <a:solidFill>
                  <a:schemeClr val="tx1"/>
                </a:solidFill>
              </a:rPr>
              <a:t>1.For 5000 years, our view looking at EARTH has been unchanging. However, if we look at Earth with electrical energy different regions produce, we will find a puzzling situation.</a:t>
            </a:r>
          </a:p>
          <a:p>
            <a:r>
              <a:rPr lang="en-US" altLang="zh-TW" dirty="0" smtClean="0">
                <a:solidFill>
                  <a:schemeClr val="tx1"/>
                </a:solidFill>
              </a:rPr>
              <a:t>2.This situation is that most of the energy production is occurring where relatively </a:t>
            </a:r>
            <a:r>
              <a:rPr lang="en-US" altLang="zh-TW" dirty="0" smtClean="0">
                <a:solidFill>
                  <a:srgbClr val="FF0000"/>
                </a:solidFill>
              </a:rPr>
              <a:t>few</a:t>
            </a:r>
            <a:r>
              <a:rPr lang="en-US" altLang="zh-TW" dirty="0" smtClean="0">
                <a:solidFill>
                  <a:schemeClr val="tx1"/>
                </a:solidFill>
              </a:rPr>
              <a:t> people live.</a:t>
            </a:r>
          </a:p>
          <a:p>
            <a:r>
              <a:rPr lang="en-US" altLang="zh-TW" dirty="0" smtClean="0">
                <a:solidFill>
                  <a:schemeClr val="tx1"/>
                </a:solidFill>
              </a:rPr>
              <a:t>3.In other words, the disparity between the rich and the poor in our globe is very huge.</a:t>
            </a:r>
          </a:p>
          <a:p>
            <a:endParaRPr lang="en-US" altLang="zh-TW" dirty="0" smtClean="0">
              <a:solidFill>
                <a:schemeClr val="tx1"/>
              </a:solidFill>
            </a:endParaRPr>
          </a:p>
          <a:p>
            <a:endParaRPr lang="zh-TW" altLang="en-US" dirty="0">
              <a:solidFill>
                <a:schemeClr val="tx1"/>
              </a:solidFill>
            </a:endParaRPr>
          </a:p>
        </p:txBody>
      </p:sp>
    </p:spTree>
    <p:extLst>
      <p:ext uri="{BB962C8B-B14F-4D97-AF65-F5344CB8AC3E}">
        <p14:creationId xmlns:p14="http://schemas.microsoft.com/office/powerpoint/2010/main" val="1673544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ap.GIF"/>
          <p:cNvPicPr>
            <a:picLocks noChangeAspect="1"/>
          </p:cNvPicPr>
          <p:nvPr/>
        </p:nvPicPr>
        <p:blipFill>
          <a:blip r:embed="rId2" cstate="print"/>
          <a:stretch>
            <a:fillRect/>
          </a:stretch>
        </p:blipFill>
        <p:spPr>
          <a:xfrm>
            <a:off x="0" y="476672"/>
            <a:ext cx="533400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ACER\AppData\Local\Microsoft\Windows\Temporary Internet Files\Content.IE5\O5734X1Y\MC900441488[1].png"/>
          <p:cNvPicPr>
            <a:picLocks noChangeAspect="1" noChangeArrowheads="1"/>
          </p:cNvPicPr>
          <p:nvPr/>
        </p:nvPicPr>
        <p:blipFill>
          <a:blip r:embed="rId3" cstate="print"/>
          <a:srcRect/>
          <a:stretch>
            <a:fillRect/>
          </a:stretch>
        </p:blipFill>
        <p:spPr bwMode="auto">
          <a:xfrm rot="7124480">
            <a:off x="4233290" y="2514225"/>
            <a:ext cx="1327274" cy="1327274"/>
          </a:xfrm>
          <a:prstGeom prst="rect">
            <a:avLst/>
          </a:prstGeom>
          <a:ln>
            <a:noFill/>
          </a:ln>
          <a:effectLst>
            <a:softEdge rad="112500"/>
          </a:effectLst>
        </p:spPr>
      </p:pic>
      <p:pic>
        <p:nvPicPr>
          <p:cNvPr id="4" name="圖片 3" descr="0240640102.jpg"/>
          <p:cNvPicPr>
            <a:picLocks noChangeAspect="1"/>
          </p:cNvPicPr>
          <p:nvPr/>
        </p:nvPicPr>
        <p:blipFill>
          <a:blip r:embed="rId4" cstate="print"/>
          <a:stretch>
            <a:fillRect/>
          </a:stretch>
        </p:blipFill>
        <p:spPr>
          <a:xfrm>
            <a:off x="5652120" y="332656"/>
            <a:ext cx="2713484" cy="1926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文字方塊 4"/>
          <p:cNvSpPr txBox="1"/>
          <p:nvPr/>
        </p:nvSpPr>
        <p:spPr>
          <a:xfrm>
            <a:off x="6948264" y="2420888"/>
            <a:ext cx="1241045" cy="461665"/>
          </a:xfrm>
          <a:prstGeom prst="rect">
            <a:avLst/>
          </a:prstGeom>
          <a:noFill/>
        </p:spPr>
        <p:txBody>
          <a:bodyPr wrap="none" rtlCol="0">
            <a:spAutoFit/>
          </a:bodyPr>
          <a:lstStyle/>
          <a:p>
            <a:r>
              <a:rPr lang="en-US" altLang="zh-TW" sz="2400" dirty="0" smtClean="0"/>
              <a:t>loess soil</a:t>
            </a:r>
            <a:endParaRPr lang="zh-TW" altLang="en-US" sz="2400" dirty="0"/>
          </a:p>
        </p:txBody>
      </p:sp>
      <p:pic>
        <p:nvPicPr>
          <p:cNvPr id="6" name="圖片 5" descr="ac2fc3c45f8334d339db49d6.jpg"/>
          <p:cNvPicPr>
            <a:picLocks noChangeAspect="1"/>
          </p:cNvPicPr>
          <p:nvPr/>
        </p:nvPicPr>
        <p:blipFill>
          <a:blip r:embed="rId5" cstate="print"/>
          <a:stretch>
            <a:fillRect/>
          </a:stretch>
        </p:blipFill>
        <p:spPr>
          <a:xfrm>
            <a:off x="5868144" y="3284984"/>
            <a:ext cx="2698789" cy="1713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字方塊 6"/>
          <p:cNvSpPr txBox="1"/>
          <p:nvPr/>
        </p:nvSpPr>
        <p:spPr>
          <a:xfrm>
            <a:off x="7524328" y="5229200"/>
            <a:ext cx="800219" cy="461665"/>
          </a:xfrm>
          <a:prstGeom prst="rect">
            <a:avLst/>
          </a:prstGeom>
          <a:noFill/>
        </p:spPr>
        <p:txBody>
          <a:bodyPr wrap="none" rtlCol="0">
            <a:spAutoFit/>
          </a:bodyPr>
          <a:lstStyle/>
          <a:p>
            <a:r>
              <a:rPr lang="zh-TW" altLang="en-US" sz="2400" b="1" dirty="0" smtClean="0"/>
              <a:t>犁鏵</a:t>
            </a:r>
            <a:endParaRPr lang="zh-TW" alt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6227855175_a4865b990a.jpg"/>
          <p:cNvPicPr>
            <a:picLocks noChangeAspect="1"/>
          </p:cNvPicPr>
          <p:nvPr/>
        </p:nvPicPr>
        <p:blipFill>
          <a:blip r:embed="rId2" cstate="print"/>
          <a:stretch>
            <a:fillRect/>
          </a:stretch>
        </p:blipFill>
        <p:spPr>
          <a:xfrm>
            <a:off x="611560" y="1844824"/>
            <a:ext cx="25922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圖片 2" descr="fertilizer-15101.gif"/>
          <p:cNvPicPr>
            <a:picLocks noChangeAspect="1"/>
          </p:cNvPicPr>
          <p:nvPr/>
        </p:nvPicPr>
        <p:blipFill>
          <a:blip r:embed="rId3" cstate="print"/>
          <a:stretch>
            <a:fillRect/>
          </a:stretch>
        </p:blipFill>
        <p:spPr>
          <a:xfrm>
            <a:off x="3203848" y="1844824"/>
            <a:ext cx="2304256"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圖片 4" descr="sr_d10a18e2999891.jpg"/>
          <p:cNvPicPr>
            <a:picLocks noChangeAspect="1"/>
          </p:cNvPicPr>
          <p:nvPr/>
        </p:nvPicPr>
        <p:blipFill>
          <a:blip r:embed="rId4" cstate="print"/>
          <a:stretch>
            <a:fillRect/>
          </a:stretch>
        </p:blipFill>
        <p:spPr>
          <a:xfrm>
            <a:off x="611560" y="3789040"/>
            <a:ext cx="2592288" cy="1793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圖片 5" descr="200711012436587.png"/>
          <p:cNvPicPr>
            <a:picLocks noChangeAspect="1"/>
          </p:cNvPicPr>
          <p:nvPr/>
        </p:nvPicPr>
        <p:blipFill>
          <a:blip r:embed="rId5" cstate="print"/>
          <a:stretch>
            <a:fillRect/>
          </a:stretch>
        </p:blipFill>
        <p:spPr>
          <a:xfrm>
            <a:off x="4427984" y="5645"/>
            <a:ext cx="955391" cy="1512168"/>
          </a:xfrm>
          <a:prstGeom prst="rect">
            <a:avLst/>
          </a:prstGeom>
        </p:spPr>
      </p:pic>
      <p:pic>
        <p:nvPicPr>
          <p:cNvPr id="7" name="圖片 6" descr="2007110124311337.png"/>
          <p:cNvPicPr>
            <a:picLocks noChangeAspect="1"/>
          </p:cNvPicPr>
          <p:nvPr/>
        </p:nvPicPr>
        <p:blipFill>
          <a:blip r:embed="rId6" cstate="print"/>
          <a:stretch>
            <a:fillRect/>
          </a:stretch>
        </p:blipFill>
        <p:spPr>
          <a:xfrm>
            <a:off x="5384683" y="0"/>
            <a:ext cx="1123950" cy="1504950"/>
          </a:xfrm>
          <a:prstGeom prst="rect">
            <a:avLst/>
          </a:prstGeom>
        </p:spPr>
      </p:pic>
      <p:sp>
        <p:nvSpPr>
          <p:cNvPr id="9" name="矩形 8"/>
          <p:cNvSpPr/>
          <p:nvPr/>
        </p:nvSpPr>
        <p:spPr>
          <a:xfrm>
            <a:off x="611560" y="404664"/>
            <a:ext cx="3960440" cy="923330"/>
          </a:xfrm>
          <a:prstGeom prst="rect">
            <a:avLst/>
          </a:prstGeom>
          <a:noFill/>
        </p:spPr>
        <p:txBody>
          <a:bodyPr wrap="square" lIns="91440" tIns="45720" rIns="91440" bIns="45720">
            <a:spAutoFit/>
          </a:bodyPr>
          <a:lstStyle/>
          <a:p>
            <a:pPr algn="ctr"/>
            <a:r>
              <a:rPr lang="en-US" altLang="zh-TW"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Advantages</a:t>
            </a:r>
            <a:endParaRPr lang="zh-TW"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 name="圖片 3" descr="3760635305_b81d4e83b1.jpg"/>
          <p:cNvPicPr>
            <a:picLocks noChangeAspect="1"/>
          </p:cNvPicPr>
          <p:nvPr/>
        </p:nvPicPr>
        <p:blipFill>
          <a:blip r:embed="rId7" cstate="print"/>
          <a:stretch>
            <a:fillRect/>
          </a:stretch>
        </p:blipFill>
        <p:spPr>
          <a:xfrm>
            <a:off x="3203848" y="3645024"/>
            <a:ext cx="230425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圖片 10" descr="images.jpg"/>
          <p:cNvPicPr>
            <a:picLocks noChangeAspect="1"/>
          </p:cNvPicPr>
          <p:nvPr/>
        </p:nvPicPr>
        <p:blipFill>
          <a:blip r:embed="rId8" cstate="print"/>
          <a:stretch>
            <a:fillRect/>
          </a:stretch>
        </p:blipFill>
        <p:spPr>
          <a:xfrm>
            <a:off x="6156176" y="1844824"/>
            <a:ext cx="2390775"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01300000680940128694798855641.jpg"/>
          <p:cNvPicPr>
            <a:picLocks noChangeAspect="1"/>
          </p:cNvPicPr>
          <p:nvPr/>
        </p:nvPicPr>
        <p:blipFill>
          <a:blip r:embed="rId2" cstate="print"/>
          <a:stretch>
            <a:fillRect/>
          </a:stretch>
        </p:blipFill>
        <p:spPr>
          <a:xfrm>
            <a:off x="-756592" y="188640"/>
            <a:ext cx="8026072"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圖片 1" descr="200841216412686_2.jpg"/>
          <p:cNvPicPr>
            <a:picLocks noChangeAspect="1"/>
          </p:cNvPicPr>
          <p:nvPr/>
        </p:nvPicPr>
        <p:blipFill>
          <a:blip r:embed="rId3" cstate="print"/>
          <a:stretch>
            <a:fillRect/>
          </a:stretch>
        </p:blipFill>
        <p:spPr>
          <a:xfrm>
            <a:off x="5292080" y="3429000"/>
            <a:ext cx="3670615"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395536" y="5085184"/>
            <a:ext cx="4558364" cy="923330"/>
          </a:xfrm>
          <a:prstGeom prst="rect">
            <a:avLst/>
          </a:prstGeom>
          <a:noFill/>
        </p:spPr>
        <p:txBody>
          <a:bodyPr wrap="none" lIns="91440" tIns="45720" rIns="91440" bIns="45720">
            <a:spAutoFit/>
          </a:bodyPr>
          <a:lstStyle/>
          <a:p>
            <a:pPr algn="ctr"/>
            <a:r>
              <a:rPr lang="en-US" altLang="zh-TW"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Disadvantages</a:t>
            </a:r>
            <a:endParaRPr lang="zh-TW"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3.gstatic.com/images?q=tbn:ANd9GcRmcVDtbCcOWb1XtgyyVDvakYcpx84-fzBxpRRYO02vIkzOkhgGBQ"/>
          <p:cNvPicPr>
            <a:picLocks noChangeAspect="1" noChangeArrowheads="1"/>
          </p:cNvPicPr>
          <p:nvPr/>
        </p:nvPicPr>
        <p:blipFill>
          <a:blip r:embed="rId2" cstate="print"/>
          <a:srcRect/>
          <a:stretch>
            <a:fillRect/>
          </a:stretch>
        </p:blipFill>
        <p:spPr bwMode="auto">
          <a:xfrm>
            <a:off x="683568" y="2204864"/>
            <a:ext cx="2808312" cy="1998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矩形 1"/>
          <p:cNvSpPr/>
          <p:nvPr/>
        </p:nvSpPr>
        <p:spPr>
          <a:xfrm>
            <a:off x="467544" y="404664"/>
            <a:ext cx="7695120" cy="1107996"/>
          </a:xfrm>
          <a:prstGeom prst="rect">
            <a:avLst/>
          </a:prstGeom>
          <a:noFill/>
        </p:spPr>
        <p:txBody>
          <a:bodyPr wrap="none" lIns="91440" tIns="45720" rIns="91440" bIns="45720">
            <a:spAutoFit/>
          </a:bodyPr>
          <a:lstStyle/>
          <a:p>
            <a:pPr algn="ctr"/>
            <a:r>
              <a:rPr lang="en-US" altLang="zh-TW"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Did We Have??</a:t>
            </a:r>
            <a:endParaRPr lang="zh-TW" alt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矩形 2"/>
          <p:cNvSpPr/>
          <p:nvPr/>
        </p:nvSpPr>
        <p:spPr>
          <a:xfrm>
            <a:off x="179512" y="1556792"/>
            <a:ext cx="4176464" cy="707886"/>
          </a:xfrm>
          <a:prstGeom prst="rect">
            <a:avLst/>
          </a:prstGeom>
          <a:noFill/>
        </p:spPr>
        <p:txBody>
          <a:bodyPr wrap="square" lIns="91440" tIns="45720" rIns="91440" bIns="45720">
            <a:spAutoFit/>
          </a:bodyPr>
          <a:lstStyle/>
          <a:p>
            <a:pPr algn="ctr"/>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Technologies   &amp;</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矩形 5"/>
          <p:cNvSpPr/>
          <p:nvPr/>
        </p:nvSpPr>
        <p:spPr>
          <a:xfrm>
            <a:off x="4499992" y="1556792"/>
            <a:ext cx="4423968" cy="707886"/>
          </a:xfrm>
          <a:prstGeom prst="rect">
            <a:avLst/>
          </a:prstGeom>
          <a:noFill/>
        </p:spPr>
        <p:txBody>
          <a:bodyPr wrap="none" lIns="91440" tIns="45720" rIns="91440" bIns="45720">
            <a:spAutoFit/>
          </a:bodyPr>
          <a:lstStyle/>
          <a:p>
            <a:pPr algn="ctr"/>
            <a:r>
              <a:rPr lang="en-US" altLang="zh-TW"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Marketable Products</a:t>
            </a:r>
            <a:endParaRPr lang="zh-TW" alt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4" descr="http://t1.gstatic.com/images?q=tbn:ANd9GcQDQ5ECjPuU_TyHuWNG2DwyOADuKSl4zY_zBcWiN4xVvyUe2wD93A"/>
          <p:cNvPicPr>
            <a:picLocks noChangeAspect="1" noChangeArrowheads="1"/>
          </p:cNvPicPr>
          <p:nvPr/>
        </p:nvPicPr>
        <p:blipFill>
          <a:blip r:embed="rId3" cstate="print"/>
          <a:srcRect/>
          <a:stretch>
            <a:fillRect/>
          </a:stretch>
        </p:blipFill>
        <p:spPr bwMode="auto">
          <a:xfrm>
            <a:off x="4788024" y="2276872"/>
            <a:ext cx="2736304" cy="1820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6" descr="http://t3.gstatic.com/images?q=tbn:ANd9GcQ4iaHS_IhRmlGr-nuH1wNRTwMDxANqdhAdHHF4Ne0XjEkA1ZQj"/>
          <p:cNvPicPr>
            <a:picLocks noChangeAspect="1" noChangeArrowheads="1"/>
          </p:cNvPicPr>
          <p:nvPr/>
        </p:nvPicPr>
        <p:blipFill>
          <a:blip r:embed="rId4" cstate="print"/>
          <a:srcRect/>
          <a:stretch>
            <a:fillRect/>
          </a:stretch>
        </p:blipFill>
        <p:spPr bwMode="auto">
          <a:xfrm>
            <a:off x="827584" y="4365104"/>
            <a:ext cx="4205959"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404664"/>
            <a:ext cx="6280309" cy="923330"/>
          </a:xfrm>
          <a:prstGeom prst="rect">
            <a:avLst/>
          </a:prstGeom>
          <a:noFill/>
        </p:spPr>
        <p:txBody>
          <a:bodyPr wrap="none" lIns="91440" tIns="45720" rIns="91440" bIns="45720">
            <a:spAutoFit/>
          </a:bodyPr>
          <a:lstStyle/>
          <a:p>
            <a:pPr algn="ctr"/>
            <a:r>
              <a:rPr lang="en-US" altLang="zh-TW"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Material Engineering</a:t>
            </a:r>
            <a:endParaRPr lang="zh-TW"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122" name="Picture 2" descr="http://pica.nipic.com/2008-03-20/20083209111696_2.jpg"/>
          <p:cNvPicPr>
            <a:picLocks noChangeAspect="1" noChangeArrowheads="1"/>
          </p:cNvPicPr>
          <p:nvPr/>
        </p:nvPicPr>
        <p:blipFill>
          <a:blip r:embed="rId3" cstate="print"/>
          <a:srcRect/>
          <a:stretch>
            <a:fillRect/>
          </a:stretch>
        </p:blipFill>
        <p:spPr bwMode="auto">
          <a:xfrm>
            <a:off x="179512" y="1340768"/>
            <a:ext cx="2520280" cy="3186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4" name="Picture 4" descr="中国艺术景德镇陶瓷"/>
          <p:cNvPicPr>
            <a:picLocks noChangeAspect="1" noChangeArrowheads="1"/>
          </p:cNvPicPr>
          <p:nvPr/>
        </p:nvPicPr>
        <p:blipFill>
          <a:blip r:embed="rId4" cstate="print"/>
          <a:srcRect/>
          <a:stretch>
            <a:fillRect/>
          </a:stretch>
        </p:blipFill>
        <p:spPr bwMode="auto">
          <a:xfrm>
            <a:off x="2843808" y="1340768"/>
            <a:ext cx="2538625" cy="3312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8" name="Picture 2" descr="http://image.big5.made-in-china.com/2f0j01BCItEQDlRzkg/%E9%AB%98%E5%85%8B%E9%87%8D%E7%99%BD%E5%8D%A1%E7%BA%B8.jpg"/>
          <p:cNvPicPr>
            <a:picLocks noChangeAspect="1" noChangeArrowheads="1"/>
          </p:cNvPicPr>
          <p:nvPr/>
        </p:nvPicPr>
        <p:blipFill>
          <a:blip r:embed="rId5" cstate="print"/>
          <a:srcRect/>
          <a:stretch>
            <a:fillRect/>
          </a:stretch>
        </p:blipFill>
        <p:spPr bwMode="auto">
          <a:xfrm>
            <a:off x="5652120" y="1340768"/>
            <a:ext cx="2976330"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descr="http://i1.ce.cn/cathay/sci/yw/200811/19/W020081119495813794643.jpg"/>
          <p:cNvPicPr>
            <a:picLocks noChangeAspect="1" noChangeArrowheads="1"/>
          </p:cNvPicPr>
          <p:nvPr/>
        </p:nvPicPr>
        <p:blipFill>
          <a:blip r:embed="rId6" cstate="print"/>
          <a:srcRect/>
          <a:stretch>
            <a:fillRect/>
          </a:stretch>
        </p:blipFill>
        <p:spPr bwMode="auto">
          <a:xfrm>
            <a:off x="5143500" y="3645024"/>
            <a:ext cx="4000500" cy="3000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machema.com/products/UploadFiles_1582/201005/2010052413274080.jpg"/>
          <p:cNvPicPr>
            <a:picLocks noChangeAspect="1" noChangeArrowheads="1"/>
          </p:cNvPicPr>
          <p:nvPr/>
        </p:nvPicPr>
        <p:blipFill>
          <a:blip r:embed="rId2" cstate="print"/>
          <a:srcRect/>
          <a:stretch>
            <a:fillRect/>
          </a:stretch>
        </p:blipFill>
        <p:spPr bwMode="auto">
          <a:xfrm>
            <a:off x="0" y="0"/>
            <a:ext cx="2411760" cy="1808821"/>
          </a:xfrm>
          <a:prstGeom prst="rect">
            <a:avLst/>
          </a:prstGeom>
          <a:noFill/>
        </p:spPr>
      </p:pic>
      <p:pic>
        <p:nvPicPr>
          <p:cNvPr id="2052" name="Picture 4" descr="http://www.ratamatata.com/wp-content/gallery/3match/match-0007.jpg"/>
          <p:cNvPicPr>
            <a:picLocks noChangeAspect="1" noChangeArrowheads="1"/>
          </p:cNvPicPr>
          <p:nvPr/>
        </p:nvPicPr>
        <p:blipFill>
          <a:blip r:embed="rId3" cstate="print"/>
          <a:srcRect/>
          <a:stretch>
            <a:fillRect/>
          </a:stretch>
        </p:blipFill>
        <p:spPr bwMode="auto">
          <a:xfrm>
            <a:off x="0" y="1700808"/>
            <a:ext cx="2363504" cy="1793354"/>
          </a:xfrm>
          <a:prstGeom prst="rect">
            <a:avLst/>
          </a:prstGeom>
          <a:noFill/>
        </p:spPr>
      </p:pic>
      <p:pic>
        <p:nvPicPr>
          <p:cNvPr id="2054" name="Picture 6" descr="http://1.bp.blogspot.com/-abYvH8EmafY/TVkvfVfKERI/AAAAAAAAAAU/saWumv_GWhM/s1600/chinese-rockets.gif"/>
          <p:cNvPicPr>
            <a:picLocks noChangeAspect="1" noChangeArrowheads="1"/>
          </p:cNvPicPr>
          <p:nvPr/>
        </p:nvPicPr>
        <p:blipFill>
          <a:blip r:embed="rId4" cstate="print"/>
          <a:srcRect/>
          <a:stretch>
            <a:fillRect/>
          </a:stretch>
        </p:blipFill>
        <p:spPr bwMode="auto">
          <a:xfrm>
            <a:off x="2339752" y="1628800"/>
            <a:ext cx="2359174" cy="1903295"/>
          </a:xfrm>
          <a:prstGeom prst="rect">
            <a:avLst/>
          </a:prstGeom>
          <a:noFill/>
        </p:spPr>
      </p:pic>
      <p:pic>
        <p:nvPicPr>
          <p:cNvPr id="2056" name="Picture 8" descr="http://www.topnews.in/files/Pepper1.jpg"/>
          <p:cNvPicPr>
            <a:picLocks noChangeAspect="1" noChangeArrowheads="1"/>
          </p:cNvPicPr>
          <p:nvPr/>
        </p:nvPicPr>
        <p:blipFill>
          <a:blip r:embed="rId5" cstate="print"/>
          <a:srcRect/>
          <a:stretch>
            <a:fillRect/>
          </a:stretch>
        </p:blipFill>
        <p:spPr bwMode="auto">
          <a:xfrm>
            <a:off x="4716016" y="1628800"/>
            <a:ext cx="1789240" cy="1961454"/>
          </a:xfrm>
          <a:prstGeom prst="rect">
            <a:avLst/>
          </a:prstGeom>
          <a:noFill/>
        </p:spPr>
      </p:pic>
      <p:pic>
        <p:nvPicPr>
          <p:cNvPr id="2058" name="Picture 10" descr="http://westofpersia.files.wordpress.com/2010/04/ground-spices.jpg"/>
          <p:cNvPicPr>
            <a:picLocks noChangeAspect="1" noChangeArrowheads="1"/>
          </p:cNvPicPr>
          <p:nvPr/>
        </p:nvPicPr>
        <p:blipFill>
          <a:blip r:embed="rId6" cstate="print"/>
          <a:srcRect/>
          <a:stretch>
            <a:fillRect/>
          </a:stretch>
        </p:blipFill>
        <p:spPr bwMode="auto">
          <a:xfrm>
            <a:off x="6440024" y="1628800"/>
            <a:ext cx="2703976" cy="1989354"/>
          </a:xfrm>
          <a:prstGeom prst="rect">
            <a:avLst/>
          </a:prstGeom>
          <a:noFill/>
        </p:spPr>
      </p:pic>
      <p:pic>
        <p:nvPicPr>
          <p:cNvPr id="2060" name="Picture 12" descr="http://www.antiquetrader.com/wp-content/uploads/Pg-136.jpg"/>
          <p:cNvPicPr>
            <a:picLocks noChangeAspect="1" noChangeArrowheads="1"/>
          </p:cNvPicPr>
          <p:nvPr/>
        </p:nvPicPr>
        <p:blipFill>
          <a:blip r:embed="rId7" cstate="print"/>
          <a:srcRect/>
          <a:stretch>
            <a:fillRect/>
          </a:stretch>
        </p:blipFill>
        <p:spPr bwMode="auto">
          <a:xfrm>
            <a:off x="0" y="3295707"/>
            <a:ext cx="1726088" cy="1974061"/>
          </a:xfrm>
          <a:prstGeom prst="rect">
            <a:avLst/>
          </a:prstGeom>
          <a:noFill/>
        </p:spPr>
      </p:pic>
      <p:pic>
        <p:nvPicPr>
          <p:cNvPr id="2062" name="Picture 14" descr="http://www.greenparenthood.com/wp-content/uploads/2011/03/cinnamon_2.jpg"/>
          <p:cNvPicPr>
            <a:picLocks noChangeAspect="1" noChangeArrowheads="1"/>
          </p:cNvPicPr>
          <p:nvPr/>
        </p:nvPicPr>
        <p:blipFill>
          <a:blip r:embed="rId8" cstate="print"/>
          <a:srcRect/>
          <a:stretch>
            <a:fillRect/>
          </a:stretch>
        </p:blipFill>
        <p:spPr bwMode="auto">
          <a:xfrm>
            <a:off x="1691680" y="3429288"/>
            <a:ext cx="2737219" cy="1828462"/>
          </a:xfrm>
          <a:prstGeom prst="rect">
            <a:avLst/>
          </a:prstGeom>
          <a:noFill/>
        </p:spPr>
      </p:pic>
      <p:pic>
        <p:nvPicPr>
          <p:cNvPr id="2064" name="Picture 16" descr="http://www.harmonikireland.com/shop/images/cloves.jpg"/>
          <p:cNvPicPr>
            <a:picLocks noChangeAspect="1" noChangeArrowheads="1"/>
          </p:cNvPicPr>
          <p:nvPr/>
        </p:nvPicPr>
        <p:blipFill>
          <a:blip r:embed="rId9" cstate="print"/>
          <a:srcRect/>
          <a:stretch>
            <a:fillRect/>
          </a:stretch>
        </p:blipFill>
        <p:spPr bwMode="auto">
          <a:xfrm>
            <a:off x="4427220" y="3501008"/>
            <a:ext cx="2636099" cy="1759472"/>
          </a:xfrm>
          <a:prstGeom prst="rect">
            <a:avLst/>
          </a:prstGeom>
          <a:noFill/>
        </p:spPr>
      </p:pic>
      <p:pic>
        <p:nvPicPr>
          <p:cNvPr id="2066" name="Picture 18" descr="http://www.natures-health-foods.com/images/cardamom11.jpg"/>
          <p:cNvPicPr>
            <a:picLocks noChangeAspect="1" noChangeArrowheads="1"/>
          </p:cNvPicPr>
          <p:nvPr/>
        </p:nvPicPr>
        <p:blipFill>
          <a:blip r:embed="rId10" cstate="print"/>
          <a:srcRect/>
          <a:stretch>
            <a:fillRect/>
          </a:stretch>
        </p:blipFill>
        <p:spPr bwMode="auto">
          <a:xfrm>
            <a:off x="7092280" y="3445667"/>
            <a:ext cx="2051720" cy="1778158"/>
          </a:xfrm>
          <a:prstGeom prst="rect">
            <a:avLst/>
          </a:prstGeom>
          <a:noFill/>
        </p:spPr>
      </p:pic>
      <p:pic>
        <p:nvPicPr>
          <p:cNvPr id="2068" name="Picture 20" descr="http://malaria.ws/wp-content/uploads/2011/06/Myrrh.jpg"/>
          <p:cNvPicPr>
            <a:picLocks noChangeAspect="1" noChangeArrowheads="1"/>
          </p:cNvPicPr>
          <p:nvPr/>
        </p:nvPicPr>
        <p:blipFill>
          <a:blip r:embed="rId11" cstate="print"/>
          <a:srcRect/>
          <a:stretch>
            <a:fillRect/>
          </a:stretch>
        </p:blipFill>
        <p:spPr bwMode="auto">
          <a:xfrm>
            <a:off x="0" y="5251866"/>
            <a:ext cx="2136158" cy="1606134"/>
          </a:xfrm>
          <a:prstGeom prst="rect">
            <a:avLst/>
          </a:prstGeom>
          <a:noFill/>
        </p:spPr>
      </p:pic>
      <p:pic>
        <p:nvPicPr>
          <p:cNvPr id="2070" name="Picture 22" descr="http://addme.net.au/products_info/images_new/frankincense.gif"/>
          <p:cNvPicPr>
            <a:picLocks noChangeAspect="1" noChangeArrowheads="1"/>
          </p:cNvPicPr>
          <p:nvPr/>
        </p:nvPicPr>
        <p:blipFill>
          <a:blip r:embed="rId12" cstate="print"/>
          <a:srcRect/>
          <a:stretch>
            <a:fillRect/>
          </a:stretch>
        </p:blipFill>
        <p:spPr bwMode="auto">
          <a:xfrm>
            <a:off x="2051720" y="5246961"/>
            <a:ext cx="2520280" cy="1611039"/>
          </a:xfrm>
          <a:prstGeom prst="rect">
            <a:avLst/>
          </a:prstGeom>
          <a:noFill/>
        </p:spPr>
      </p:pic>
      <p:pic>
        <p:nvPicPr>
          <p:cNvPr id="2072" name="Picture 24" descr="http://teaexperts.files.wordpress.com/2011/10/green-tea-benefits-4315.jpg"/>
          <p:cNvPicPr>
            <a:picLocks noChangeAspect="1" noChangeArrowheads="1"/>
          </p:cNvPicPr>
          <p:nvPr/>
        </p:nvPicPr>
        <p:blipFill>
          <a:blip r:embed="rId13" cstate="print"/>
          <a:srcRect/>
          <a:stretch>
            <a:fillRect/>
          </a:stretch>
        </p:blipFill>
        <p:spPr bwMode="auto">
          <a:xfrm>
            <a:off x="4572000" y="5229200"/>
            <a:ext cx="2335188" cy="1628800"/>
          </a:xfrm>
          <a:prstGeom prst="rect">
            <a:avLst/>
          </a:prstGeom>
          <a:noFill/>
        </p:spPr>
      </p:pic>
      <p:pic>
        <p:nvPicPr>
          <p:cNvPr id="2074" name="Picture 26" descr="http://upload.wikimedia.org/wikipedia/commons/c/c5/Roasted_coffee_beans.jpg"/>
          <p:cNvPicPr>
            <a:picLocks noChangeAspect="1" noChangeArrowheads="1"/>
          </p:cNvPicPr>
          <p:nvPr/>
        </p:nvPicPr>
        <p:blipFill>
          <a:blip r:embed="rId14" cstate="print"/>
          <a:srcRect/>
          <a:stretch>
            <a:fillRect/>
          </a:stretch>
        </p:blipFill>
        <p:spPr bwMode="auto">
          <a:xfrm>
            <a:off x="6876256" y="5211198"/>
            <a:ext cx="2267744" cy="1646802"/>
          </a:xfrm>
          <a:prstGeom prst="rect">
            <a:avLst/>
          </a:prstGeom>
          <a:noFill/>
        </p:spPr>
      </p:pic>
      <p:sp>
        <p:nvSpPr>
          <p:cNvPr id="16" name="矩形 15"/>
          <p:cNvSpPr/>
          <p:nvPr/>
        </p:nvSpPr>
        <p:spPr>
          <a:xfrm>
            <a:off x="3131840" y="332656"/>
            <a:ext cx="5266699" cy="830997"/>
          </a:xfrm>
          <a:prstGeom prst="rect">
            <a:avLst/>
          </a:prstGeom>
          <a:noFill/>
        </p:spPr>
        <p:txBody>
          <a:bodyPr wrap="none" lIns="91440" tIns="45720" rIns="91440" bIns="45720">
            <a:spAutoFit/>
          </a:bodyPr>
          <a:lstStyle/>
          <a:p>
            <a:pPr algn="ctr"/>
            <a:r>
              <a:rPr lang="en-US" altLang="zh-TW"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Marketable Products</a:t>
            </a:r>
            <a:endParaRPr lang="zh-TW"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0648"/>
            <a:ext cx="4021230" cy="923330"/>
          </a:xfrm>
          <a:prstGeom prst="rect">
            <a:avLst/>
          </a:prstGeom>
          <a:noFill/>
        </p:spPr>
        <p:txBody>
          <a:bodyPr wrap="none" lIns="91440" tIns="45720" rIns="91440" bIns="45720">
            <a:spAutoFit/>
          </a:bodyPr>
          <a:lstStyle/>
          <a:p>
            <a:pPr algn="ctr"/>
            <a:r>
              <a:rPr lang="en-US" altLang="zh-TW"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Why Europe?</a:t>
            </a:r>
            <a:endParaRPr lang="zh-TW"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26" name="Picture 2" descr="http://www.theinternationalkitchen.com/tik_content/images/gourmet/agrigento2.jpg"/>
          <p:cNvPicPr>
            <a:picLocks noChangeAspect="1" noChangeArrowheads="1"/>
          </p:cNvPicPr>
          <p:nvPr/>
        </p:nvPicPr>
        <p:blipFill>
          <a:blip r:embed="rId2" cstate="print"/>
          <a:srcRect/>
          <a:stretch>
            <a:fillRect/>
          </a:stretch>
        </p:blipFill>
        <p:spPr bwMode="auto">
          <a:xfrm>
            <a:off x="179512" y="1124744"/>
            <a:ext cx="3456384" cy="2695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www.gospeltimes.cn/data/articleimgs/20100401/11176.jpg"/>
          <p:cNvPicPr>
            <a:picLocks noChangeAspect="1" noChangeArrowheads="1"/>
          </p:cNvPicPr>
          <p:nvPr/>
        </p:nvPicPr>
        <p:blipFill>
          <a:blip r:embed="rId3" cstate="print"/>
          <a:srcRect/>
          <a:stretch>
            <a:fillRect/>
          </a:stretch>
        </p:blipFill>
        <p:spPr bwMode="auto">
          <a:xfrm>
            <a:off x="3707904" y="1124744"/>
            <a:ext cx="2857500" cy="2809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http://lh5.ggpht.com/__t3jqtONfaA/Sav7SEnBsRI/AAAAAAAAW_Q/rtLhDwpaJoY/0111%5B6%5D.jpg"/>
          <p:cNvPicPr>
            <a:picLocks noChangeAspect="1" noChangeArrowheads="1"/>
          </p:cNvPicPr>
          <p:nvPr/>
        </p:nvPicPr>
        <p:blipFill>
          <a:blip r:embed="rId4" cstate="print"/>
          <a:srcRect/>
          <a:stretch>
            <a:fillRect/>
          </a:stretch>
        </p:blipFill>
        <p:spPr bwMode="auto">
          <a:xfrm>
            <a:off x="0" y="3933056"/>
            <a:ext cx="3436640" cy="23022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2" name="Picture 8" descr="http://t3.gstatic.com/images?q=tbn:ANd9GcQpeNW6BZ25DxhbKrpzbPdnZ35CKsv94c3C8pZmnKxYTT18GsOr3iFdm3_E"/>
          <p:cNvPicPr>
            <a:picLocks noChangeAspect="1" noChangeArrowheads="1"/>
          </p:cNvPicPr>
          <p:nvPr/>
        </p:nvPicPr>
        <p:blipFill>
          <a:blip r:embed="rId5" cstate="print"/>
          <a:srcRect/>
          <a:stretch>
            <a:fillRect/>
          </a:stretch>
        </p:blipFill>
        <p:spPr bwMode="auto">
          <a:xfrm>
            <a:off x="6036119" y="2204864"/>
            <a:ext cx="3107881" cy="2016224"/>
          </a:xfrm>
          <a:prstGeom prst="rect">
            <a:avLst/>
          </a:prstGeom>
          <a:noFill/>
        </p:spPr>
      </p:pic>
      <p:pic>
        <p:nvPicPr>
          <p:cNvPr id="1034" name="Picture 10" descr="http://upload.wikimedia.org/wikipedia/commons/thumb/b/b6/Coal.jpg/200px-Coal.jpg"/>
          <p:cNvPicPr>
            <a:picLocks noChangeAspect="1" noChangeArrowheads="1"/>
          </p:cNvPicPr>
          <p:nvPr/>
        </p:nvPicPr>
        <p:blipFill>
          <a:blip r:embed="rId6" cstate="print"/>
          <a:srcRect/>
          <a:stretch>
            <a:fillRect/>
          </a:stretch>
        </p:blipFill>
        <p:spPr bwMode="auto">
          <a:xfrm>
            <a:off x="7239000" y="4653136"/>
            <a:ext cx="1905000" cy="1971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6" name="Picture 12" descr="http://image.big5.made-in-china.com/2f0j01yCGtAJfrAhcW/%E7%A1%AB%E5%8C%96%E9%93%81.jpg"/>
          <p:cNvPicPr>
            <a:picLocks noChangeAspect="1" noChangeArrowheads="1"/>
          </p:cNvPicPr>
          <p:nvPr/>
        </p:nvPicPr>
        <p:blipFill>
          <a:blip r:embed="rId7" cstate="print"/>
          <a:srcRect/>
          <a:stretch>
            <a:fillRect/>
          </a:stretch>
        </p:blipFill>
        <p:spPr bwMode="auto">
          <a:xfrm>
            <a:off x="3995936" y="4509119"/>
            <a:ext cx="3131840" cy="23488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dobe Gothic Std B" pitchFamily="34" charset="-128"/>
                <a:ea typeface="Adobe Gothic Std B" pitchFamily="34" charset="-128"/>
              </a:rPr>
              <a:t>The Early Seafaring in Europe</a:t>
            </a:r>
            <a:endParaRPr lang="zh-TW" altLang="en-US" dirty="0">
              <a:latin typeface="Adobe Gothic Std B" pitchFamily="34" charset="-128"/>
            </a:endParaRPr>
          </a:p>
        </p:txBody>
      </p:sp>
      <p:sp>
        <p:nvSpPr>
          <p:cNvPr id="3" name="內容版面配置區 2"/>
          <p:cNvSpPr>
            <a:spLocks noGrp="1"/>
          </p:cNvSpPr>
          <p:nvPr>
            <p:ph sz="quarter" idx="1"/>
          </p:nvPr>
        </p:nvSpPr>
        <p:spPr/>
        <p:txBody>
          <a:bodyPr>
            <a:normAutofit/>
          </a:bodyPr>
          <a:lstStyle/>
          <a:p>
            <a:pPr algn="just"/>
            <a:r>
              <a:rPr lang="en-US" altLang="zh-TW" sz="3200" b="1" dirty="0" smtClean="0">
                <a:latin typeface="Arial" pitchFamily="34" charset="0"/>
                <a:ea typeface="Adobe Gothic Std B" pitchFamily="34" charset="-128"/>
                <a:cs typeface="Arial" pitchFamily="34" charset="0"/>
              </a:rPr>
              <a:t>European seafarers had been relatively limited in their reach.</a:t>
            </a:r>
          </a:p>
          <a:p>
            <a:pPr algn="just"/>
            <a:r>
              <a:rPr lang="en-US" altLang="zh-TW" sz="3200" b="1" dirty="0" smtClean="0">
                <a:latin typeface="Arial" pitchFamily="34" charset="0"/>
                <a:ea typeface="Adobe Gothic Std B" pitchFamily="34" charset="-128"/>
                <a:cs typeface="Arial" pitchFamily="34" charset="0"/>
              </a:rPr>
              <a:t>Most Europeans believed there was no sea route to the east.</a:t>
            </a:r>
          </a:p>
          <a:p>
            <a:pPr algn="just"/>
            <a:r>
              <a:rPr lang="en-US" altLang="zh-TW" sz="3200" b="1" dirty="0" smtClean="0">
                <a:latin typeface="Arial" pitchFamily="34" charset="0"/>
                <a:ea typeface="Adobe Gothic Std B" pitchFamily="34" charset="-128"/>
                <a:cs typeface="Arial" pitchFamily="34" charset="0"/>
              </a:rPr>
              <a:t>Neither European rulers nor merchants were able to project any substantial presence outside of Europe itself.</a:t>
            </a:r>
            <a:endParaRPr lang="zh-TW" alt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Arial" pitchFamily="34" charset="0"/>
                <a:cs typeface="Arial" pitchFamily="34" charset="0"/>
              </a:rPr>
              <a:t>The Early Seafaring in Asia</a:t>
            </a:r>
            <a:endParaRPr lang="zh-TW" altLang="en-US" b="1" dirty="0">
              <a:latin typeface="Arial" pitchFamily="34" charset="0"/>
              <a:cs typeface="Arial" pitchFamily="34" charset="0"/>
            </a:endParaRPr>
          </a:p>
        </p:txBody>
      </p:sp>
      <p:sp>
        <p:nvSpPr>
          <p:cNvPr id="3" name="內容版面配置區 2"/>
          <p:cNvSpPr>
            <a:spLocks noGrp="1"/>
          </p:cNvSpPr>
          <p:nvPr>
            <p:ph sz="quarter" idx="1"/>
          </p:nvPr>
        </p:nvSpPr>
        <p:spPr/>
        <p:txBody>
          <a:bodyPr>
            <a:normAutofit/>
          </a:bodyPr>
          <a:lstStyle/>
          <a:p>
            <a:pPr algn="just"/>
            <a:r>
              <a:rPr lang="en-US" altLang="zh-TW" sz="3200" b="1" dirty="0" smtClean="0">
                <a:latin typeface="Arial" pitchFamily="34" charset="0"/>
                <a:cs typeface="Arial" pitchFamily="34" charset="0"/>
              </a:rPr>
              <a:t>Western Europe was thus locked in, surrounded by the open ocean to the west and the powerful Ottoman Empire to the east.</a:t>
            </a:r>
          </a:p>
          <a:p>
            <a:pPr algn="just"/>
            <a:r>
              <a:rPr lang="en-US" altLang="zh-TW" sz="3200" b="1" dirty="0" smtClean="0">
                <a:latin typeface="Arial" pitchFamily="34" charset="0"/>
                <a:cs typeface="Arial" pitchFamily="34" charset="0"/>
              </a:rPr>
              <a:t>Yet the civilizations of the Middle East and Asia were not so limited.</a:t>
            </a:r>
            <a:endParaRPr lang="zh-TW" alt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9684568" cy="1143000"/>
          </a:xfrm>
        </p:spPr>
        <p:txBody>
          <a:bodyPr>
            <a:noAutofit/>
          </a:bodyPr>
          <a:lstStyle/>
          <a:p>
            <a:r>
              <a:rPr lang="en-US" altLang="zh-TW" sz="3600" b="1" dirty="0" smtClean="0">
                <a:latin typeface="Arial" pitchFamily="34" charset="0"/>
                <a:ea typeface="Adobe Gothic Std B" pitchFamily="34" charset="-128"/>
                <a:cs typeface="Arial" pitchFamily="34" charset="0"/>
              </a:rPr>
              <a:t>Columbus’ Discovery of the Americas</a:t>
            </a:r>
            <a:endParaRPr lang="zh-TW" altLang="en-US" sz="3600" b="1" dirty="0">
              <a:latin typeface="Arial" pitchFamily="34" charset="0"/>
              <a:cs typeface="Arial" pitchFamily="34" charset="0"/>
            </a:endParaRPr>
          </a:p>
        </p:txBody>
      </p:sp>
      <p:sp>
        <p:nvSpPr>
          <p:cNvPr id="3" name="內容版面配置區 2"/>
          <p:cNvSpPr>
            <a:spLocks noGrp="1"/>
          </p:cNvSpPr>
          <p:nvPr>
            <p:ph sz="quarter" idx="1"/>
          </p:nvPr>
        </p:nvSpPr>
        <p:spPr/>
        <p:txBody>
          <a:bodyPr>
            <a:normAutofit/>
          </a:bodyPr>
          <a:lstStyle/>
          <a:p>
            <a:r>
              <a:rPr lang="en-US" altLang="zh-TW" sz="3200" b="1" dirty="0" smtClean="0">
                <a:latin typeface="Arial" pitchFamily="34" charset="0"/>
                <a:ea typeface="Adobe Gothic Std B" pitchFamily="34" charset="-128"/>
                <a:cs typeface="Arial" pitchFamily="34" charset="0"/>
              </a:rPr>
              <a:t>Both sought a direct route to the riches of the East to participate in the thriving trade beyond the Ottoman border.</a:t>
            </a:r>
          </a:p>
          <a:p>
            <a:r>
              <a:rPr lang="en-US" altLang="zh-TW" sz="3200" b="1" dirty="0" smtClean="0">
                <a:latin typeface="Arial" pitchFamily="34" charset="0"/>
                <a:ea typeface="Adobe Gothic Std B" pitchFamily="34" charset="-128"/>
                <a:cs typeface="Arial" pitchFamily="34" charset="0"/>
              </a:rPr>
              <a:t>Columbus’s discovery of the  Americans got Europeans into the trading circuits of Asia.</a:t>
            </a:r>
          </a:p>
          <a:p>
            <a:endParaRPr lang="zh-TW" altLang="en-US" sz="3200" dirty="0">
              <a:latin typeface="Adobe Gothic Std B"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124744"/>
            <a:ext cx="7772400" cy="864095"/>
          </a:xfrm>
        </p:spPr>
        <p:txBody>
          <a:bodyPr>
            <a:normAutofit fontScale="90000"/>
          </a:bodyPr>
          <a:lstStyle/>
          <a:p>
            <a:r>
              <a:rPr lang="en-US" altLang="zh-TW" dirty="0" smtClean="0">
                <a:solidFill>
                  <a:schemeClr val="accent2"/>
                </a:solidFill>
              </a:rPr>
              <a:t>Explanations and negations of the gap between the rich and the poor</a:t>
            </a:r>
            <a:endParaRPr lang="zh-TW" altLang="en-US" dirty="0">
              <a:solidFill>
                <a:schemeClr val="accent2"/>
              </a:solidFill>
            </a:endParaRPr>
          </a:p>
        </p:txBody>
      </p:sp>
      <p:sp>
        <p:nvSpPr>
          <p:cNvPr id="3" name="副標題 2"/>
          <p:cNvSpPr>
            <a:spLocks noGrp="1"/>
          </p:cNvSpPr>
          <p:nvPr>
            <p:ph type="subTitle" idx="1"/>
          </p:nvPr>
        </p:nvSpPr>
        <p:spPr>
          <a:xfrm>
            <a:off x="323528" y="1124744"/>
            <a:ext cx="8568952" cy="5616624"/>
          </a:xfrm>
        </p:spPr>
        <p:txBody>
          <a:bodyPr/>
          <a:lstStyle/>
          <a:p>
            <a:r>
              <a:rPr lang="en-US" altLang="zh-TW" dirty="0" smtClean="0">
                <a:solidFill>
                  <a:schemeClr val="tx1"/>
                </a:solidFill>
              </a:rPr>
              <a:t>1.Explanation: Most people today may think that perhaps the rich people steal resources from the poor or prevent the poor from having equal access.</a:t>
            </a:r>
          </a:p>
          <a:p>
            <a:r>
              <a:rPr lang="en-US" altLang="zh-TW" dirty="0" smtClean="0">
                <a:solidFill>
                  <a:schemeClr val="tx1"/>
                </a:solidFill>
              </a:rPr>
              <a:t>Negation</a:t>
            </a:r>
            <a:r>
              <a:rPr lang="en-US" altLang="zh-TW" dirty="0" smtClean="0">
                <a:solidFill>
                  <a:schemeClr val="tx2"/>
                </a:solidFill>
              </a:rPr>
              <a:t>: Actually, the poor regions have more natural and energy resources, and they either voluntarily exchange them for other things or waste them. </a:t>
            </a:r>
          </a:p>
          <a:p>
            <a:r>
              <a:rPr lang="en-US" altLang="zh-TW" dirty="0" smtClean="0">
                <a:solidFill>
                  <a:schemeClr val="tx1"/>
                </a:solidFill>
              </a:rPr>
              <a:t>2. Explanation: We also guess that people in richer regions are exceptionally talented or clever, so they master certain skills in producing energy.</a:t>
            </a:r>
            <a:endParaRPr lang="zh-TW" altLang="en-US" dirty="0">
              <a:solidFill>
                <a:schemeClr val="tx1"/>
              </a:solidFill>
            </a:endParaRPr>
          </a:p>
        </p:txBody>
      </p:sp>
    </p:spTree>
    <p:extLst>
      <p:ext uri="{BB962C8B-B14F-4D97-AF65-F5344CB8AC3E}">
        <p14:creationId xmlns:p14="http://schemas.microsoft.com/office/powerpoint/2010/main" val="279173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7240" y="274638"/>
            <a:ext cx="7355160" cy="1143000"/>
          </a:xfrm>
        </p:spPr>
        <p:txBody>
          <a:bodyPr>
            <a:normAutofit fontScale="90000"/>
          </a:bodyPr>
          <a:lstStyle/>
          <a:p>
            <a:r>
              <a:rPr lang="en-US" altLang="zh-TW" b="1" dirty="0" smtClean="0">
                <a:latin typeface="Arial" pitchFamily="34" charset="0"/>
                <a:cs typeface="Arial" pitchFamily="34" charset="0"/>
              </a:rPr>
              <a:t>Why Did the Europeans go through all that trouble ?</a:t>
            </a:r>
            <a:endParaRPr lang="zh-TW" altLang="en-US" b="1" dirty="0">
              <a:latin typeface="Arial" pitchFamily="34" charset="0"/>
              <a:cs typeface="Arial" pitchFamily="34" charset="0"/>
            </a:endParaRPr>
          </a:p>
        </p:txBody>
      </p:sp>
      <p:sp>
        <p:nvSpPr>
          <p:cNvPr id="5" name="內容版面配置區 4"/>
          <p:cNvSpPr>
            <a:spLocks noGrp="1"/>
          </p:cNvSpPr>
          <p:nvPr>
            <p:ph sz="quarter" idx="1"/>
          </p:nvPr>
        </p:nvSpPr>
        <p:spPr>
          <a:xfrm>
            <a:off x="457200" y="2320280"/>
            <a:ext cx="8229600" cy="3052936"/>
          </a:xfrm>
        </p:spPr>
        <p:txBody>
          <a:bodyPr>
            <a:normAutofit/>
          </a:bodyPr>
          <a:lstStyle/>
          <a:p>
            <a:r>
              <a:rPr lang="en-US" altLang="zh-TW" sz="3600" b="1" dirty="0" smtClean="0">
                <a:latin typeface="Arial" pitchFamily="34" charset="0"/>
                <a:ea typeface="Adobe Gothic Std B" pitchFamily="34" charset="-128"/>
                <a:cs typeface="Arial" pitchFamily="34" charset="0"/>
              </a:rPr>
              <a:t>The answer is that these regions were richer, in almost every way.</a:t>
            </a:r>
            <a:endParaRPr lang="zh-TW" alt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16632"/>
            <a:ext cx="7772400" cy="504056"/>
          </a:xfrm>
        </p:spPr>
        <p:txBody>
          <a:bodyPr>
            <a:normAutofit fontScale="90000"/>
          </a:bodyPr>
          <a:lstStyle/>
          <a:p>
            <a:endParaRPr lang="zh-TW" altLang="en-US" dirty="0"/>
          </a:p>
        </p:txBody>
      </p:sp>
      <p:sp>
        <p:nvSpPr>
          <p:cNvPr id="3" name="副標題 2"/>
          <p:cNvSpPr>
            <a:spLocks noGrp="1"/>
          </p:cNvSpPr>
          <p:nvPr>
            <p:ph type="subTitle" idx="1"/>
          </p:nvPr>
        </p:nvSpPr>
        <p:spPr>
          <a:xfrm>
            <a:off x="683568" y="188640"/>
            <a:ext cx="8064896" cy="6408712"/>
          </a:xfrm>
        </p:spPr>
        <p:txBody>
          <a:bodyPr>
            <a:normAutofit/>
          </a:bodyPr>
          <a:lstStyle/>
          <a:p>
            <a:r>
              <a:rPr lang="en-US" altLang="zh-TW" dirty="0" smtClean="0">
                <a:solidFill>
                  <a:schemeClr val="tx1"/>
                </a:solidFill>
              </a:rPr>
              <a:t>Negation: </a:t>
            </a:r>
            <a:r>
              <a:rPr lang="en-US" altLang="zh-TW" dirty="0" smtClean="0">
                <a:solidFill>
                  <a:schemeClr val="tx2"/>
                </a:solidFill>
              </a:rPr>
              <a:t>Many people in the poor regions have long histories of high civilization with extraordinary craftsmanship, intricate systems of philosophy, and brilliant literature.</a:t>
            </a:r>
          </a:p>
          <a:p>
            <a:r>
              <a:rPr lang="en-US" altLang="zh-TW" dirty="0" smtClean="0">
                <a:solidFill>
                  <a:schemeClr val="tx1"/>
                </a:solidFill>
              </a:rPr>
              <a:t>3. Explanation: Perhaps the richer areas just stumble upon some great magical knowledge that allows them to produce and use this energy , which is kept from other areas?</a:t>
            </a:r>
          </a:p>
          <a:p>
            <a:r>
              <a:rPr lang="en-US" altLang="zh-TW" dirty="0" smtClean="0">
                <a:solidFill>
                  <a:schemeClr val="tx1"/>
                </a:solidFill>
              </a:rPr>
              <a:t>Negation: </a:t>
            </a:r>
            <a:r>
              <a:rPr lang="en-US" altLang="zh-TW" dirty="0" smtClean="0">
                <a:solidFill>
                  <a:schemeClr val="tx2"/>
                </a:solidFill>
              </a:rPr>
              <a:t>Books and education and electronic communications carry knowledge all over the world. In fact, the truth is some regions seem to make much better use of this information than other regions.</a:t>
            </a:r>
            <a:endParaRPr lang="zh-TW" altLang="en-US" dirty="0">
              <a:solidFill>
                <a:schemeClr val="tx2"/>
              </a:solidFill>
            </a:endParaRPr>
          </a:p>
        </p:txBody>
      </p:sp>
    </p:spTree>
    <p:extLst>
      <p:ext uri="{BB962C8B-B14F-4D97-AF65-F5344CB8AC3E}">
        <p14:creationId xmlns:p14="http://schemas.microsoft.com/office/powerpoint/2010/main" val="3797536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16633"/>
            <a:ext cx="7772400" cy="504056"/>
          </a:xfrm>
        </p:spPr>
        <p:txBody>
          <a:bodyPr>
            <a:normAutofit fontScale="90000"/>
          </a:bodyPr>
          <a:lstStyle/>
          <a:p>
            <a:r>
              <a:rPr lang="en-US" altLang="zh-TW" dirty="0" smtClean="0">
                <a:solidFill>
                  <a:schemeClr val="accent2"/>
                </a:solidFill>
              </a:rPr>
              <a:t>Central point</a:t>
            </a:r>
            <a:endParaRPr lang="zh-TW" altLang="en-US" dirty="0">
              <a:solidFill>
                <a:schemeClr val="accent2"/>
              </a:solidFill>
            </a:endParaRPr>
          </a:p>
        </p:txBody>
      </p:sp>
      <p:sp>
        <p:nvSpPr>
          <p:cNvPr id="3" name="副標題 2"/>
          <p:cNvSpPr>
            <a:spLocks noGrp="1"/>
          </p:cNvSpPr>
          <p:nvPr>
            <p:ph type="subTitle" idx="1"/>
          </p:nvPr>
        </p:nvSpPr>
        <p:spPr>
          <a:xfrm>
            <a:off x="323528" y="836712"/>
            <a:ext cx="8568952" cy="5904656"/>
          </a:xfrm>
        </p:spPr>
        <p:txBody>
          <a:bodyPr/>
          <a:lstStyle/>
          <a:p>
            <a:r>
              <a:rPr lang="en-US" altLang="zh-TW" dirty="0" smtClean="0">
                <a:solidFill>
                  <a:schemeClr val="accent6">
                    <a:lumMod val="50000"/>
                  </a:schemeClr>
                </a:solidFill>
              </a:rPr>
              <a:t>The earliest civilizations and the most advanced societies were in precisely those areas that were not the big energy producers and consumers of the early twenty-first century</a:t>
            </a:r>
            <a:r>
              <a:rPr lang="en-US" altLang="zh-TW" dirty="0" smtClean="0"/>
              <a:t>.</a:t>
            </a:r>
          </a:p>
          <a:p>
            <a:endParaRPr lang="en-US" altLang="zh-TW" dirty="0"/>
          </a:p>
          <a:p>
            <a:endParaRPr lang="en-US" altLang="zh-TW" dirty="0" smtClean="0"/>
          </a:p>
          <a:p>
            <a:r>
              <a:rPr lang="en-US" altLang="zh-TW" dirty="0" smtClean="0">
                <a:solidFill>
                  <a:schemeClr val="tx2">
                    <a:lumMod val="50000"/>
                  </a:schemeClr>
                </a:solidFill>
              </a:rPr>
              <a:t>Something dramatic happened relatively recently that led to a striking inequality across different world regions and reversed the older patterns.</a:t>
            </a:r>
            <a:endParaRPr lang="zh-TW" altLang="en-US" dirty="0">
              <a:solidFill>
                <a:schemeClr val="tx2">
                  <a:lumMod val="50000"/>
                </a:schemeClr>
              </a:solidFill>
            </a:endParaRPr>
          </a:p>
        </p:txBody>
      </p:sp>
    </p:spTree>
    <p:extLst>
      <p:ext uri="{BB962C8B-B14F-4D97-AF65-F5344CB8AC3E}">
        <p14:creationId xmlns:p14="http://schemas.microsoft.com/office/powerpoint/2010/main" val="3488009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91680" y="1484784"/>
            <a:ext cx="3096344" cy="369332"/>
          </a:xfrm>
          <a:prstGeom prst="rect">
            <a:avLst/>
          </a:prstGeom>
          <a:noFill/>
        </p:spPr>
        <p:txBody>
          <a:bodyPr wrap="square" rtlCol="0">
            <a:spAutoFit/>
          </a:bodyPr>
          <a:lstStyle/>
          <a:p>
            <a:r>
              <a:rPr lang="en-US" altLang="zh-TW" dirty="0" smtClean="0"/>
              <a:t> </a:t>
            </a:r>
            <a:endParaRPr lang="zh-TW" altLang="en-US" dirty="0"/>
          </a:p>
        </p:txBody>
      </p:sp>
      <p:sp>
        <p:nvSpPr>
          <p:cNvPr id="3" name="文字方塊 2"/>
          <p:cNvSpPr txBox="1"/>
          <p:nvPr/>
        </p:nvSpPr>
        <p:spPr>
          <a:xfrm>
            <a:off x="971600" y="188640"/>
            <a:ext cx="7416824" cy="1107996"/>
          </a:xfrm>
          <a:prstGeom prst="rect">
            <a:avLst/>
          </a:prstGeom>
          <a:noFill/>
        </p:spPr>
        <p:txBody>
          <a:bodyPr wrap="square" rtlCol="0">
            <a:spAutoFit/>
          </a:bodyPr>
          <a:lstStyle/>
          <a:p>
            <a:r>
              <a:rPr lang="en-US" altLang="zh-TW" sz="6600" b="1" dirty="0" smtClean="0">
                <a:solidFill>
                  <a:srgbClr val="FFFF00"/>
                </a:solidFill>
              </a:rPr>
              <a:t>Climate and Crops </a:t>
            </a:r>
            <a:endParaRPr lang="zh-TW" altLang="en-US" sz="6600" b="1" dirty="0">
              <a:solidFill>
                <a:srgbClr val="FFFF00"/>
              </a:solidFill>
            </a:endParaRPr>
          </a:p>
        </p:txBody>
      </p:sp>
      <p:sp>
        <p:nvSpPr>
          <p:cNvPr id="5" name="文字方塊 4"/>
          <p:cNvSpPr txBox="1"/>
          <p:nvPr/>
        </p:nvSpPr>
        <p:spPr>
          <a:xfrm>
            <a:off x="179512" y="1700808"/>
            <a:ext cx="1944216" cy="3785652"/>
          </a:xfrm>
          <a:prstGeom prst="rect">
            <a:avLst/>
          </a:prstGeom>
          <a:noFill/>
        </p:spPr>
        <p:txBody>
          <a:bodyPr wrap="square" rtlCol="0">
            <a:spAutoFit/>
          </a:bodyPr>
          <a:lstStyle/>
          <a:p>
            <a:r>
              <a:rPr lang="en-US" altLang="zh-TW" sz="4800" b="1" dirty="0" smtClean="0">
                <a:solidFill>
                  <a:schemeClr val="tx1">
                    <a:lumMod val="95000"/>
                  </a:schemeClr>
                </a:solidFill>
              </a:rPr>
              <a:t>Europe</a:t>
            </a:r>
          </a:p>
          <a:p>
            <a:endParaRPr lang="en-US" altLang="zh-TW" sz="4800" b="1" dirty="0" smtClean="0">
              <a:solidFill>
                <a:srgbClr val="FF0000"/>
              </a:solidFill>
            </a:endParaRPr>
          </a:p>
          <a:p>
            <a:endParaRPr lang="en-US" altLang="zh-TW" sz="4800" b="1" dirty="0">
              <a:solidFill>
                <a:srgbClr val="FF0000"/>
              </a:solidFill>
            </a:endParaRPr>
          </a:p>
          <a:p>
            <a:endParaRPr lang="en-US" altLang="zh-TW" sz="4800" b="1" dirty="0" smtClean="0">
              <a:solidFill>
                <a:srgbClr val="FF0000"/>
              </a:solidFill>
            </a:endParaRPr>
          </a:p>
          <a:p>
            <a:r>
              <a:rPr lang="en-US" altLang="zh-TW" sz="4800" b="1" dirty="0" smtClean="0">
                <a:solidFill>
                  <a:srgbClr val="FF0000"/>
                </a:solidFill>
              </a:rPr>
              <a:t> </a:t>
            </a:r>
            <a:endParaRPr lang="zh-TW" altLang="en-US" sz="4800" b="1" dirty="0">
              <a:solidFill>
                <a:srgbClr val="FF0000"/>
              </a:solidFill>
            </a:endParaRPr>
          </a:p>
        </p:txBody>
      </p:sp>
      <p:pic>
        <p:nvPicPr>
          <p:cNvPr id="8" name="圖片 7" descr="653ef95edb319ba6e06ab715a204f3a1.jpg"/>
          <p:cNvPicPr>
            <a:picLocks noChangeAspect="1"/>
          </p:cNvPicPr>
          <p:nvPr/>
        </p:nvPicPr>
        <p:blipFill>
          <a:blip r:embed="rId2" cstate="print"/>
          <a:stretch>
            <a:fillRect/>
          </a:stretch>
        </p:blipFill>
        <p:spPr>
          <a:xfrm rot="20972117">
            <a:off x="212360" y="2764622"/>
            <a:ext cx="2067518" cy="2224829"/>
          </a:xfrm>
          <a:prstGeom prst="rect">
            <a:avLst/>
          </a:prstGeom>
        </p:spPr>
      </p:pic>
      <p:sp>
        <p:nvSpPr>
          <p:cNvPr id="9" name="矩形 8"/>
          <p:cNvSpPr/>
          <p:nvPr/>
        </p:nvSpPr>
        <p:spPr>
          <a:xfrm>
            <a:off x="251520" y="5157192"/>
            <a:ext cx="8892480" cy="646331"/>
          </a:xfrm>
          <a:prstGeom prst="rect">
            <a:avLst/>
          </a:prstGeom>
        </p:spPr>
        <p:txBody>
          <a:bodyPr wrap="square">
            <a:spAutoFit/>
          </a:bodyPr>
          <a:lstStyle/>
          <a:p>
            <a:r>
              <a:rPr lang="en-US" altLang="zh-TW" sz="3600" b="1" dirty="0" smtClean="0">
                <a:latin typeface="Arial" pitchFamily="34" charset="0"/>
                <a:cs typeface="Arial" pitchFamily="34" charset="0"/>
              </a:rPr>
              <a:t>Dry Cereals: Wheat, Barley ,Oats or Rye</a:t>
            </a:r>
            <a:endParaRPr lang="zh-TW" altLang="en-US" sz="3600" b="1" dirty="0">
              <a:latin typeface="Arial" pitchFamily="34" charset="0"/>
              <a:cs typeface="Arial" pitchFamily="34" charset="0"/>
            </a:endParaRPr>
          </a:p>
        </p:txBody>
      </p:sp>
      <p:pic>
        <p:nvPicPr>
          <p:cNvPr id="10" name="圖片 9" descr="oats360x245.jpg"/>
          <p:cNvPicPr>
            <a:picLocks noChangeAspect="1"/>
          </p:cNvPicPr>
          <p:nvPr/>
        </p:nvPicPr>
        <p:blipFill>
          <a:blip r:embed="rId3" cstate="print"/>
          <a:stretch>
            <a:fillRect/>
          </a:stretch>
        </p:blipFill>
        <p:spPr>
          <a:xfrm>
            <a:off x="4355976" y="1412776"/>
            <a:ext cx="2528166" cy="1720558"/>
          </a:xfrm>
          <a:prstGeom prst="rect">
            <a:avLst/>
          </a:prstGeom>
        </p:spPr>
      </p:pic>
      <p:pic>
        <p:nvPicPr>
          <p:cNvPr id="11" name="圖片 10" descr="Rye Berries Grain crop 029.jpg"/>
          <p:cNvPicPr>
            <a:picLocks noChangeAspect="1"/>
          </p:cNvPicPr>
          <p:nvPr/>
        </p:nvPicPr>
        <p:blipFill>
          <a:blip r:embed="rId4" cstate="print"/>
          <a:stretch>
            <a:fillRect/>
          </a:stretch>
        </p:blipFill>
        <p:spPr>
          <a:xfrm>
            <a:off x="6867183" y="2564904"/>
            <a:ext cx="2276817" cy="1759358"/>
          </a:xfrm>
          <a:prstGeom prst="rect">
            <a:avLst/>
          </a:prstGeom>
        </p:spPr>
      </p:pic>
      <p:pic>
        <p:nvPicPr>
          <p:cNvPr id="12" name="圖片 11" descr="BarleyCommission-stock21.JPG"/>
          <p:cNvPicPr>
            <a:picLocks noChangeAspect="1"/>
          </p:cNvPicPr>
          <p:nvPr/>
        </p:nvPicPr>
        <p:blipFill>
          <a:blip r:embed="rId5" cstate="print"/>
          <a:stretch>
            <a:fillRect/>
          </a:stretch>
        </p:blipFill>
        <p:spPr>
          <a:xfrm rot="1358190">
            <a:off x="2509678" y="2788589"/>
            <a:ext cx="2642384" cy="1786056"/>
          </a:xfrm>
          <a:prstGeom prst="rect">
            <a:avLst/>
          </a:prstGeom>
        </p:spPr>
      </p:pic>
      <p:sp>
        <p:nvSpPr>
          <p:cNvPr id="13" name="向上箭號 12"/>
          <p:cNvSpPr/>
          <p:nvPr/>
        </p:nvSpPr>
        <p:spPr>
          <a:xfrm>
            <a:off x="8604448" y="4437112"/>
            <a:ext cx="288032" cy="9361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上箭號 13"/>
          <p:cNvSpPr/>
          <p:nvPr/>
        </p:nvSpPr>
        <p:spPr>
          <a:xfrm rot="20203809">
            <a:off x="6246799" y="3389197"/>
            <a:ext cx="504056" cy="16561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上箭號 14"/>
          <p:cNvSpPr/>
          <p:nvPr/>
        </p:nvSpPr>
        <p:spPr>
          <a:xfrm rot="19260604">
            <a:off x="5061099" y="4484815"/>
            <a:ext cx="432048"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上箭號 15"/>
          <p:cNvSpPr/>
          <p:nvPr/>
        </p:nvSpPr>
        <p:spPr>
          <a:xfrm rot="18955784">
            <a:off x="2733595" y="4440696"/>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620688"/>
            <a:ext cx="6804248" cy="1077218"/>
          </a:xfrm>
          <a:prstGeom prst="rect">
            <a:avLst/>
          </a:prstGeom>
        </p:spPr>
        <p:txBody>
          <a:bodyPr wrap="square">
            <a:spAutoFit/>
          </a:bodyPr>
          <a:lstStyle/>
          <a:p>
            <a:r>
              <a:rPr lang="en-US" altLang="zh-TW" sz="3200" b="1" dirty="0" smtClean="0">
                <a:latin typeface="Arial" pitchFamily="34" charset="0"/>
                <a:cs typeface="Arial" pitchFamily="34" charset="0"/>
              </a:rPr>
              <a:t>Central Asia and the Middle East</a:t>
            </a:r>
          </a:p>
          <a:p>
            <a:r>
              <a:rPr lang="en-US" altLang="zh-TW" sz="3200" dirty="0" smtClean="0"/>
              <a:t> </a:t>
            </a:r>
          </a:p>
        </p:txBody>
      </p:sp>
      <p:pic>
        <p:nvPicPr>
          <p:cNvPr id="5" name="圖片 4" descr="2511821907_3fcba15c91_o.jpg"/>
          <p:cNvPicPr>
            <a:picLocks noChangeAspect="1"/>
          </p:cNvPicPr>
          <p:nvPr/>
        </p:nvPicPr>
        <p:blipFill>
          <a:blip r:embed="rId2" cstate="print"/>
          <a:stretch>
            <a:fillRect/>
          </a:stretch>
        </p:blipFill>
        <p:spPr>
          <a:xfrm>
            <a:off x="251520" y="1844824"/>
            <a:ext cx="4339465" cy="2880320"/>
          </a:xfrm>
          <a:prstGeom prst="rect">
            <a:avLst/>
          </a:prstGeom>
        </p:spPr>
      </p:pic>
      <p:pic>
        <p:nvPicPr>
          <p:cNvPr id="7" name="圖片 6" descr="North-Tibet-Grassland-2.jpg"/>
          <p:cNvPicPr>
            <a:picLocks noChangeAspect="1"/>
          </p:cNvPicPr>
          <p:nvPr/>
        </p:nvPicPr>
        <p:blipFill>
          <a:blip r:embed="rId3" cstate="print"/>
          <a:stretch>
            <a:fillRect/>
          </a:stretch>
        </p:blipFill>
        <p:spPr>
          <a:xfrm>
            <a:off x="4932040" y="1844824"/>
            <a:ext cx="3934096" cy="28803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548680"/>
            <a:ext cx="6606480" cy="1200329"/>
          </a:xfrm>
          <a:prstGeom prst="rect">
            <a:avLst/>
          </a:prstGeom>
        </p:spPr>
        <p:txBody>
          <a:bodyPr wrap="square">
            <a:spAutoFit/>
          </a:bodyPr>
          <a:lstStyle/>
          <a:p>
            <a:r>
              <a:rPr lang="en-US" altLang="zh-TW" sz="3600" b="1" dirty="0" smtClean="0">
                <a:latin typeface="Arial" pitchFamily="34" charset="0"/>
                <a:ea typeface="Arial Unicode MS" pitchFamily="34" charset="-120"/>
                <a:cs typeface="Arial" pitchFamily="34" charset="0"/>
              </a:rPr>
              <a:t>India, China, Korea, Japan, and Southeast Asia</a:t>
            </a:r>
          </a:p>
        </p:txBody>
      </p:sp>
      <p:pic>
        <p:nvPicPr>
          <p:cNvPr id="5" name="圖片 4" descr="世界水稻种植业的分布.jpg"/>
          <p:cNvPicPr>
            <a:picLocks noChangeAspect="1"/>
          </p:cNvPicPr>
          <p:nvPr/>
        </p:nvPicPr>
        <p:blipFill>
          <a:blip r:embed="rId2" cstate="print"/>
          <a:stretch>
            <a:fillRect/>
          </a:stretch>
        </p:blipFill>
        <p:spPr>
          <a:xfrm>
            <a:off x="0" y="1772816"/>
            <a:ext cx="4536504" cy="2387336"/>
          </a:xfrm>
          <a:prstGeom prst="rect">
            <a:avLst/>
          </a:prstGeom>
        </p:spPr>
      </p:pic>
      <p:pic>
        <p:nvPicPr>
          <p:cNvPr id="7" name="圖片 6" descr="thumbnail.jpg"/>
          <p:cNvPicPr>
            <a:picLocks noChangeAspect="1"/>
          </p:cNvPicPr>
          <p:nvPr/>
        </p:nvPicPr>
        <p:blipFill>
          <a:blip r:embed="rId3" cstate="print"/>
          <a:stretch>
            <a:fillRect/>
          </a:stretch>
        </p:blipFill>
        <p:spPr>
          <a:xfrm>
            <a:off x="4860032" y="2996952"/>
            <a:ext cx="3871697" cy="27489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5157192"/>
            <a:ext cx="1697901" cy="646331"/>
          </a:xfrm>
          <a:prstGeom prst="rect">
            <a:avLst/>
          </a:prstGeom>
        </p:spPr>
        <p:txBody>
          <a:bodyPr wrap="none">
            <a:spAutoFit/>
          </a:bodyPr>
          <a:lstStyle/>
          <a:p>
            <a:r>
              <a:rPr lang="en-US" altLang="zh-TW" sz="3600" b="1" dirty="0" smtClean="0">
                <a:latin typeface="Arial" pitchFamily="34" charset="0"/>
                <a:cs typeface="Arial" pitchFamily="34" charset="0"/>
              </a:rPr>
              <a:t>Chalky</a:t>
            </a:r>
            <a:endParaRPr lang="zh-TW" altLang="en-US" sz="3600" b="1" dirty="0">
              <a:latin typeface="Arial" pitchFamily="34" charset="0"/>
              <a:cs typeface="Arial" pitchFamily="34" charset="0"/>
            </a:endParaRPr>
          </a:p>
        </p:txBody>
      </p:sp>
      <p:pic>
        <p:nvPicPr>
          <p:cNvPr id="5" name="圖片 4" descr="RHS_PUB0000859chalksoil_682324.JPG"/>
          <p:cNvPicPr>
            <a:picLocks noChangeAspect="1"/>
          </p:cNvPicPr>
          <p:nvPr/>
        </p:nvPicPr>
        <p:blipFill>
          <a:blip r:embed="rId2" cstate="print"/>
          <a:stretch>
            <a:fillRect/>
          </a:stretch>
        </p:blipFill>
        <p:spPr>
          <a:xfrm>
            <a:off x="395536" y="1412776"/>
            <a:ext cx="2664296" cy="3642329"/>
          </a:xfrm>
          <a:prstGeom prst="rect">
            <a:avLst/>
          </a:prstGeom>
        </p:spPr>
      </p:pic>
      <p:sp>
        <p:nvSpPr>
          <p:cNvPr id="6" name="矩形 5"/>
          <p:cNvSpPr/>
          <p:nvPr/>
        </p:nvSpPr>
        <p:spPr>
          <a:xfrm>
            <a:off x="4139952" y="5157192"/>
            <a:ext cx="4237057" cy="646331"/>
          </a:xfrm>
          <a:prstGeom prst="rect">
            <a:avLst/>
          </a:prstGeom>
        </p:spPr>
        <p:txBody>
          <a:bodyPr wrap="none">
            <a:spAutoFit/>
          </a:bodyPr>
          <a:lstStyle/>
          <a:p>
            <a:r>
              <a:rPr lang="en-US" altLang="zh-TW" sz="3600" b="1" dirty="0" smtClean="0">
                <a:latin typeface="Arial" pitchFamily="34" charset="0"/>
                <a:cs typeface="Arial" pitchFamily="34" charset="0"/>
              </a:rPr>
              <a:t>Hardwood Forests</a:t>
            </a:r>
            <a:endParaRPr lang="zh-TW" altLang="en-US" sz="3600" b="1" dirty="0">
              <a:latin typeface="Arial" pitchFamily="34" charset="0"/>
              <a:cs typeface="Arial" pitchFamily="34" charset="0"/>
            </a:endParaRPr>
          </a:p>
        </p:txBody>
      </p:sp>
      <p:sp>
        <p:nvSpPr>
          <p:cNvPr id="7" name="文字方塊 6"/>
          <p:cNvSpPr txBox="1"/>
          <p:nvPr/>
        </p:nvSpPr>
        <p:spPr>
          <a:xfrm>
            <a:off x="2195736" y="332656"/>
            <a:ext cx="5184576" cy="830997"/>
          </a:xfrm>
          <a:prstGeom prst="rect">
            <a:avLst/>
          </a:prstGeom>
          <a:noFill/>
        </p:spPr>
        <p:txBody>
          <a:bodyPr wrap="square" rtlCol="0">
            <a:spAutoFit/>
          </a:bodyPr>
          <a:lstStyle/>
          <a:p>
            <a:r>
              <a:rPr lang="en-US" altLang="zh-TW" sz="4800" b="1" dirty="0" smtClean="0">
                <a:latin typeface="Arial" pitchFamily="34" charset="0"/>
                <a:cs typeface="Arial" pitchFamily="34" charset="0"/>
              </a:rPr>
              <a:t>Soil of Europe</a:t>
            </a:r>
            <a:endParaRPr lang="zh-TW" altLang="en-US" sz="4800" b="1" dirty="0">
              <a:latin typeface="Arial" pitchFamily="34" charset="0"/>
              <a:cs typeface="Arial" pitchFamily="34" charset="0"/>
            </a:endParaRPr>
          </a:p>
        </p:txBody>
      </p:sp>
      <p:pic>
        <p:nvPicPr>
          <p:cNvPr id="8" name="圖片 7" descr="image_preview.jpg"/>
          <p:cNvPicPr>
            <a:picLocks noChangeAspect="1"/>
          </p:cNvPicPr>
          <p:nvPr/>
        </p:nvPicPr>
        <p:blipFill>
          <a:blip r:embed="rId3" cstate="print"/>
          <a:stretch>
            <a:fillRect/>
          </a:stretch>
        </p:blipFill>
        <p:spPr>
          <a:xfrm>
            <a:off x="3923928" y="1556792"/>
            <a:ext cx="4386064" cy="32895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404664"/>
            <a:ext cx="6634317" cy="923330"/>
          </a:xfrm>
          <a:prstGeom prst="rect">
            <a:avLst/>
          </a:prstGeom>
          <a:noFill/>
        </p:spPr>
        <p:txBody>
          <a:bodyPr wrap="none" lIns="91440" tIns="45720" rIns="91440" bIns="45720">
            <a:spAutoFit/>
          </a:bodyPr>
          <a:lstStyle/>
          <a:p>
            <a:pPr algn="ctr"/>
            <a:r>
              <a:rPr lang="en-US" altLang="zh-TW"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Mediterranean climate</a:t>
            </a:r>
            <a:endParaRPr lang="zh-TW"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矩形 8"/>
          <p:cNvSpPr/>
          <p:nvPr/>
        </p:nvSpPr>
        <p:spPr>
          <a:xfrm>
            <a:off x="251303" y="332656"/>
            <a:ext cx="6768969" cy="923330"/>
          </a:xfrm>
          <a:prstGeom prst="rect">
            <a:avLst/>
          </a:prstGeom>
          <a:noFill/>
        </p:spPr>
        <p:txBody>
          <a:bodyPr wrap="none" lIns="91440" tIns="45720" rIns="91440" bIns="45720">
            <a:spAutoFit/>
          </a:bodyPr>
          <a:lstStyle/>
          <a:p>
            <a:pPr algn="ctr"/>
            <a:r>
              <a:rPr lang="en-US" altLang="zh-TW"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Mediterranean climate</a:t>
            </a:r>
            <a:endParaRPr lang="zh-TW"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 name="圖片 9" descr="greece043_std.jpg"/>
          <p:cNvPicPr>
            <a:picLocks noChangeAspect="1"/>
          </p:cNvPicPr>
          <p:nvPr/>
        </p:nvPicPr>
        <p:blipFill>
          <a:blip r:embed="rId2" cstate="print"/>
          <a:stretch>
            <a:fillRect/>
          </a:stretch>
        </p:blipFill>
        <p:spPr>
          <a:xfrm>
            <a:off x="0" y="1556792"/>
            <a:ext cx="5160615" cy="3440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文字方塊 10"/>
          <p:cNvSpPr txBox="1"/>
          <p:nvPr/>
        </p:nvSpPr>
        <p:spPr>
          <a:xfrm>
            <a:off x="5436096" y="5157192"/>
            <a:ext cx="3076804" cy="707886"/>
          </a:xfrm>
          <a:prstGeom prst="rect">
            <a:avLst/>
          </a:prstGeom>
          <a:noFill/>
        </p:spPr>
        <p:txBody>
          <a:bodyPr wrap="none" rtlCol="0">
            <a:spAutoFit/>
          </a:bodyPr>
          <a:lstStyle/>
          <a:p>
            <a:r>
              <a:rPr lang="en-US" altLang="zh-TW" sz="4000" dirty="0" smtClean="0"/>
              <a:t>Rains in winter</a:t>
            </a:r>
            <a:endParaRPr lang="zh-TW" altLang="en-US" sz="4000" dirty="0"/>
          </a:p>
        </p:txBody>
      </p:sp>
      <p:pic>
        <p:nvPicPr>
          <p:cNvPr id="12" name="圖片 11" descr="ParkShow2008winter rain in venice-5-20x16 copy.jpg"/>
          <p:cNvPicPr>
            <a:picLocks noChangeAspect="1"/>
          </p:cNvPicPr>
          <p:nvPr/>
        </p:nvPicPr>
        <p:blipFill>
          <a:blip r:embed="rId3" cstate="print"/>
          <a:stretch>
            <a:fillRect/>
          </a:stretch>
        </p:blipFill>
        <p:spPr>
          <a:xfrm>
            <a:off x="5724128" y="1700808"/>
            <a:ext cx="2664296" cy="3360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TotalTime>
  <Words>534</Words>
  <Application>Microsoft Office PowerPoint</Application>
  <PresentationFormat>如螢幕大小 (4:3)</PresentationFormat>
  <Paragraphs>57</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中庸</vt:lpstr>
      <vt:lpstr>Why Europe?</vt:lpstr>
      <vt:lpstr>Explanations and negations of the gap between the rich and the poor</vt:lpstr>
      <vt:lpstr>PowerPoint 簡報</vt:lpstr>
      <vt:lpstr>Central point</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The Early Seafaring in Europe</vt:lpstr>
      <vt:lpstr>The Early Seafaring in Asia</vt:lpstr>
      <vt:lpstr>Columbus’ Discovery of the Americas</vt:lpstr>
      <vt:lpstr>Why Did the Europeans go through all that trouble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傅士峰</dc:creator>
  <cp:lastModifiedBy>NCUENG</cp:lastModifiedBy>
  <cp:revision>55</cp:revision>
  <dcterms:created xsi:type="dcterms:W3CDTF">2012-03-06T08:07:51Z</dcterms:created>
  <dcterms:modified xsi:type="dcterms:W3CDTF">2012-03-08T09:06:13Z</dcterms:modified>
</cp:coreProperties>
</file>